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fntdata" ContentType="application/x-fontdata"/>
  <Default Extension="xml" ContentType="application/xml"/>
  <Default Extension="gif" ContentType="image/gif"/>
  <Default Extension="jpg" ContentType="image/jpeg"/>
  <Override PartName="/ppt/theme/theme1.xml" ContentType="application/vnd.openxmlformats-officedocument.theme+xml"/>
  <Override PartName="/ppt/theme/theme2.xml" ContentType="application/vnd.openxmlformats-officedocument.theme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presentation.xml" ContentType="application/vnd.openxmlformats-officedocument.presentationml.presentation.main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2" Type="http://schemas.openxmlformats.org/officeDocument/2006/relationships/custom-properties" Target="docProps/custom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</p:sldIdLst>
  <p:sldSz cy="5143500" cx="9144000"/>
  <p:notesSz cx="6858000" cy="9144000"/>
  <p:embeddedFontLst>
    <p:embeddedFont>
      <p:font typeface="Nunito"/>
      <p:regular r:id="rId29"/>
      <p:bold r:id="rId30"/>
      <p:italic r:id="rId31"/>
      <p:boldItalic r:id="rId32"/>
    </p:embeddedFont>
    <p:embeddedFont>
      <p:font typeface="Montserrat"/>
      <p:regular r:id="rId33"/>
      <p:bold r:id="rId34"/>
      <p:italic r:id="rId35"/>
      <p:boldItalic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E2FBD2E-C30F-4603-A3D5-5E757F8F7163}">
  <a:tblStyle styleId="{2E2FBD2E-C30F-4603-A3D5-5E757F8F716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0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9" Type="http://schemas.openxmlformats.org/officeDocument/2006/relationships/customXml" Target="../customXml/item3.xml"/><Relationship Id="rId21" Type="http://schemas.openxmlformats.org/officeDocument/2006/relationships/slide" Target="slides/slide15.xml"/><Relationship Id="rId34" Type="http://schemas.openxmlformats.org/officeDocument/2006/relationships/font" Target="fonts/Montserrat-bold.fntdata"/><Relationship Id="rId25" Type="http://schemas.openxmlformats.org/officeDocument/2006/relationships/slide" Target="slides/slide19.xml"/><Relationship Id="rId7" Type="http://schemas.openxmlformats.org/officeDocument/2006/relationships/slide" Target="slides/slide1.xml"/><Relationship Id="rId33" Type="http://schemas.openxmlformats.org/officeDocument/2006/relationships/font" Target="fonts/Montserrat-regular.fntdata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38" Type="http://schemas.openxmlformats.org/officeDocument/2006/relationships/customXml" Target="../customXml/item2.xml"/><Relationship Id="rId20" Type="http://schemas.openxmlformats.org/officeDocument/2006/relationships/slide" Target="slides/slide14.xml"/><Relationship Id="rId2" Type="http://schemas.openxmlformats.org/officeDocument/2006/relationships/viewProps" Target="viewProps.xml"/><Relationship Id="rId29" Type="http://schemas.openxmlformats.org/officeDocument/2006/relationships/font" Target="fonts/Nunito-regular.fntdata"/><Relationship Id="rId16" Type="http://schemas.openxmlformats.org/officeDocument/2006/relationships/slide" Target="slides/slide10.xml"/><Relationship Id="rId24" Type="http://schemas.openxmlformats.org/officeDocument/2006/relationships/slide" Target="slides/slide18.xml"/><Relationship Id="rId1" Type="http://schemas.openxmlformats.org/officeDocument/2006/relationships/theme" Target="theme/theme2.xml"/><Relationship Id="rId6" Type="http://schemas.openxmlformats.org/officeDocument/2006/relationships/notesMaster" Target="notesMasters/notesMaster1.xml"/><Relationship Id="rId11" Type="http://schemas.openxmlformats.org/officeDocument/2006/relationships/slide" Target="slides/slide5.xml"/><Relationship Id="rId32" Type="http://schemas.openxmlformats.org/officeDocument/2006/relationships/font" Target="fonts/Nunito-boldItalic.fntdata"/><Relationship Id="rId37" Type="http://schemas.openxmlformats.org/officeDocument/2006/relationships/customXml" Target="../customXml/item1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9.xml"/><Relationship Id="rId36" Type="http://schemas.openxmlformats.org/officeDocument/2006/relationships/font" Target="fonts/Montserrat-boldItalic.fntdata"/><Relationship Id="rId31" Type="http://schemas.openxmlformats.org/officeDocument/2006/relationships/font" Target="fonts/Nunito-italic.fntdata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22" Type="http://schemas.openxmlformats.org/officeDocument/2006/relationships/slide" Target="slides/slide16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7" Type="http://schemas.openxmlformats.org/officeDocument/2006/relationships/slide" Target="slides/slide21.xml"/><Relationship Id="rId30" Type="http://schemas.openxmlformats.org/officeDocument/2006/relationships/font" Target="fonts/Nunito-bold.fntdata"/><Relationship Id="rId35" Type="http://schemas.openxmlformats.org/officeDocument/2006/relationships/font" Target="fonts/Montserrat-italic.fntdata"/><Relationship Id="rId14" Type="http://schemas.openxmlformats.org/officeDocument/2006/relationships/slide" Target="slides/slide8.xml"/><Relationship Id="rId8" Type="http://schemas.openxmlformats.org/officeDocument/2006/relationships/slide" Target="slides/slide2.xml"/><Relationship Id="rId3" Type="http://schemas.openxmlformats.org/officeDocument/2006/relationships/presProps" Target="presProps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towardsdatascience.com/simple-introduction-to-convolutional-neural-networks-cdf8d3077bac" TargetMode="External"/><Relationship Id="rId3" Type="http://schemas.openxmlformats.org/officeDocument/2006/relationships/hyperlink" Target="https://towardsdatascience.com/convolutional-neural-networks-explained-9cc5188c4939" TargetMode="Externa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tryolabs.com/resources/introductory-guide-computer-vision/" TargetMode="External"/><Relationship Id="rId3" Type="http://schemas.openxmlformats.org/officeDocument/2006/relationships/hyperlink" Target="https://ai.stackexchange.com/questions/21970/what-are-the-main-algorithms-used-in-computer-vision" TargetMode="External"/><Relationship Id="rId4" Type="http://schemas.openxmlformats.org/officeDocument/2006/relationships/hyperlink" Target="https://heartbeat.fritz.ai/6-significant-computer-vision-problems-solved-by-ml-623eb50544c5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dcde7db00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dcde7db00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dcde7db006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dcde7db006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u="sng">
                <a:solidFill>
                  <a:srgbClr val="3D4594"/>
                </a:solidFill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https://towardsdatascience.com/simple-introduction-to-convolutional-neural-networks-cdf8d3077bac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u="sng">
                <a:solidFill>
                  <a:srgbClr val="3D4594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https://towardsdatascience.com/convolutional-neural-networks-explained-9cc5188c4939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dcde7db006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dcde7db006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dc7cc336d9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dc7cc336d9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dcab055059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dcab055059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dcab055059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dcab055059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dcab055059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dcab055059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d897d22816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d897d22816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d76e02b590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d76e02b590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https://data-flair.training/blogs/keras-vs-opencv/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dcde7db006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dcde7db006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https://data-flair.training/blogs/keras-vs-opencv/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d6f3a00557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d6f3a00557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dcde7db006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dcde7db006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10549767a8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10549767a8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d897d22816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d897d22816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d897d22816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d897d22816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d897d22816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d897d22816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dc15ab5763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dc15ab5763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Computers work well for tightly constrained problems, not open unbounded problems like visual perception.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d49ebfe67a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d49ebfe67a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dcab055059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dcab055059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dcab055059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dcab055059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d897d22816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d897d22816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Exemples: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https://tryolabs.com/resources/introductory-guide-computer-vision/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Theory :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https://ai.stackexchange.com/questions/21970/what-are-the-main-algorithms-used-in-computer-vision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https://heartbeat.fritz.ai/6-significant-computer-vision-problems-solved-by-ml-623eb50544c5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6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" name="Google Shape;34;p2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35" name="Google Shape;35;p2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" name="Google Shape;119;p11"/>
          <p:cNvSpPr txBox="1"/>
          <p:nvPr>
            <p:ph hasCustomPrompt="1" type="title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/>
          <p:nvPr>
            <p:ph idx="1" type="body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1" name="Google Shape;121;p1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" name="Google Shape;39;p3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Google Shape;4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3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8" name="Google Shape;48;p3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dk2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4" name="Google Shape;54;p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4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dk2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1" name="Google Shape;61;p5"/>
          <p:cNvSpPr txBox="1"/>
          <p:nvPr>
            <p:ph idx="1" type="body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2" name="Google Shape;62;p5"/>
          <p:cNvSpPr txBox="1"/>
          <p:nvPr>
            <p:ph idx="2" type="body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3" name="Google Shape;63;p5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dk2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9" name="Google Shape;69;p6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chemeClr val="accent3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7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5" name="Google Shape;75;p7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6" name="Google Shape;76;p7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" name="Google Shape;93;p8"/>
          <p:cNvSpPr txBox="1"/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94" name="Google Shape;94;p8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2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9"/>
          <p:cNvSpPr txBox="1"/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0" name="Google Shape;100;p9"/>
          <p:cNvSpPr txBox="1"/>
          <p:nvPr>
            <p:ph idx="1" type="subTitle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1" name="Google Shape;101;p9"/>
          <p:cNvSpPr txBox="1"/>
          <p:nvPr>
            <p:ph idx="2" type="body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2" name="Google Shape;102;p9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accent1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0"/>
          <p:cNvSpPr txBox="1"/>
          <p:nvPr>
            <p:ph idx="1" type="body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8" name="Google Shape;108;p10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hift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Relationship Id="rId4" Type="http://schemas.openxmlformats.org/officeDocument/2006/relationships/image" Target="../media/image2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6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jpg"/><Relationship Id="rId4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3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Computer Vision</a:t>
            </a:r>
            <a:endParaRPr b="1"/>
          </a:p>
        </p:txBody>
      </p:sp>
      <p:sp>
        <p:nvSpPr>
          <p:cNvPr id="129" name="Google Shape;129;p13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9900"/>
                </a:solidFill>
              </a:rPr>
              <a:t>Computer Vision Initiation</a:t>
            </a:r>
            <a:endParaRPr b="1">
              <a:solidFill>
                <a:srgbClr val="FF9900"/>
              </a:solidFill>
            </a:endParaRPr>
          </a:p>
        </p:txBody>
      </p:sp>
      <p:sp>
        <p:nvSpPr>
          <p:cNvPr id="130" name="Google Shape;130;p13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2"/>
          <p:cNvSpPr txBox="1"/>
          <p:nvPr>
            <p:ph type="title"/>
          </p:nvPr>
        </p:nvSpPr>
        <p:spPr>
          <a:xfrm>
            <a:off x="819150" y="2360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8761D"/>
                </a:solidFill>
              </a:rPr>
              <a:t>MLP</a:t>
            </a:r>
            <a:endParaRPr b="1">
              <a:solidFill>
                <a:srgbClr val="38761D"/>
              </a:solidFill>
            </a:endParaRPr>
          </a:p>
        </p:txBody>
      </p:sp>
      <p:sp>
        <p:nvSpPr>
          <p:cNvPr id="204" name="Google Shape;204;p2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5" name="Google Shape;20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2250" y="1266800"/>
            <a:ext cx="4513650" cy="2972850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22"/>
          <p:cNvSpPr/>
          <p:nvPr/>
        </p:nvSpPr>
        <p:spPr>
          <a:xfrm>
            <a:off x="753300" y="1153800"/>
            <a:ext cx="1439100" cy="570000"/>
          </a:xfrm>
          <a:prstGeom prst="roundRect">
            <a:avLst>
              <a:gd fmla="val 16667" name="adj"/>
            </a:avLst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</a:rPr>
              <a:t>Feature detectors </a:t>
            </a:r>
            <a:endParaRPr b="1" sz="1600">
              <a:solidFill>
                <a:schemeClr val="dk1"/>
              </a:solidFill>
            </a:endParaRPr>
          </a:p>
        </p:txBody>
      </p:sp>
      <p:sp>
        <p:nvSpPr>
          <p:cNvPr id="207" name="Google Shape;207;p22"/>
          <p:cNvSpPr/>
          <p:nvPr/>
        </p:nvSpPr>
        <p:spPr>
          <a:xfrm>
            <a:off x="2697950" y="1153800"/>
            <a:ext cx="1439100" cy="570000"/>
          </a:xfrm>
          <a:prstGeom prst="roundRect">
            <a:avLst>
              <a:gd fmla="val 16667" name="adj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</a:rPr>
              <a:t>Feature descriptors </a:t>
            </a:r>
            <a:endParaRPr b="1" sz="1600">
              <a:solidFill>
                <a:schemeClr val="dk1"/>
              </a:solidFill>
            </a:endParaRPr>
          </a:p>
        </p:txBody>
      </p:sp>
      <p:graphicFrame>
        <p:nvGraphicFramePr>
          <p:cNvPr id="208" name="Google Shape;208;p22"/>
          <p:cNvGraphicFramePr/>
          <p:nvPr/>
        </p:nvGraphicFramePr>
        <p:xfrm>
          <a:off x="819150" y="15292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{2E2FBD2E-C30F-4603-A3D5-5E757F8F7163}</a:tableStyleId>
              </a:tblPr>
              <a:tblGrid>
                <a:gridCol w="592175"/>
                <a:gridCol w="592175"/>
                <a:gridCol w="592175"/>
                <a:gridCol w="592175"/>
                <a:gridCol w="592175"/>
              </a:tblGrid>
              <a:tr h="489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250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249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249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248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242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489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246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244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243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228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230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489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244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242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240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230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231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489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241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240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240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229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230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489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...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...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...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...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...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sp>
        <p:nvSpPr>
          <p:cNvPr id="209" name="Google Shape;209;p22"/>
          <p:cNvSpPr/>
          <p:nvPr/>
        </p:nvSpPr>
        <p:spPr>
          <a:xfrm>
            <a:off x="1270050" y="1963850"/>
            <a:ext cx="405600" cy="393600"/>
          </a:xfrm>
          <a:prstGeom prst="roundRect">
            <a:avLst>
              <a:gd fmla="val 16667" name="adj"/>
            </a:avLst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</a:rPr>
              <a:t>A</a:t>
            </a:r>
            <a:r>
              <a:rPr b="1" lang="en" sz="1600">
                <a:solidFill>
                  <a:schemeClr val="dk1"/>
                </a:solidFill>
              </a:rPr>
              <a:t> </a:t>
            </a:r>
            <a:endParaRPr b="1" sz="1600">
              <a:solidFill>
                <a:schemeClr val="dk1"/>
              </a:solidFill>
            </a:endParaRPr>
          </a:p>
        </p:txBody>
      </p:sp>
      <p:sp>
        <p:nvSpPr>
          <p:cNvPr id="210" name="Google Shape;210;p22"/>
          <p:cNvSpPr/>
          <p:nvPr/>
        </p:nvSpPr>
        <p:spPr>
          <a:xfrm>
            <a:off x="1270050" y="2497250"/>
            <a:ext cx="405600" cy="393600"/>
          </a:xfrm>
          <a:prstGeom prst="roundRect">
            <a:avLst>
              <a:gd fmla="val 16667" name="adj"/>
            </a:avLst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</a:rPr>
              <a:t>B</a:t>
            </a:r>
            <a:r>
              <a:rPr b="1" lang="en" sz="1600">
                <a:solidFill>
                  <a:schemeClr val="dk1"/>
                </a:solidFill>
              </a:rPr>
              <a:t> </a:t>
            </a:r>
            <a:endParaRPr b="1" sz="1600">
              <a:solidFill>
                <a:schemeClr val="dk1"/>
              </a:solidFill>
            </a:endParaRPr>
          </a:p>
        </p:txBody>
      </p:sp>
      <p:sp>
        <p:nvSpPr>
          <p:cNvPr id="211" name="Google Shape;211;p22"/>
          <p:cNvSpPr/>
          <p:nvPr/>
        </p:nvSpPr>
        <p:spPr>
          <a:xfrm>
            <a:off x="1270050" y="3030650"/>
            <a:ext cx="405600" cy="393600"/>
          </a:xfrm>
          <a:prstGeom prst="roundRect">
            <a:avLst>
              <a:gd fmla="val 16667" name="adj"/>
            </a:avLst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</a:rPr>
              <a:t>C</a:t>
            </a:r>
            <a:r>
              <a:rPr b="1" lang="en" sz="1600">
                <a:solidFill>
                  <a:schemeClr val="dk1"/>
                </a:solidFill>
              </a:rPr>
              <a:t> </a:t>
            </a:r>
            <a:endParaRPr b="1" sz="1600">
              <a:solidFill>
                <a:schemeClr val="dk1"/>
              </a:solidFill>
            </a:endParaRPr>
          </a:p>
        </p:txBody>
      </p:sp>
      <p:sp>
        <p:nvSpPr>
          <p:cNvPr id="212" name="Google Shape;212;p22"/>
          <p:cNvSpPr/>
          <p:nvPr/>
        </p:nvSpPr>
        <p:spPr>
          <a:xfrm>
            <a:off x="1270050" y="3564050"/>
            <a:ext cx="405600" cy="393600"/>
          </a:xfrm>
          <a:prstGeom prst="roundRect">
            <a:avLst>
              <a:gd fmla="val 16667" name="adj"/>
            </a:avLst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</a:rPr>
              <a:t>D</a:t>
            </a:r>
            <a:r>
              <a:rPr b="1" lang="en" sz="1600">
                <a:solidFill>
                  <a:schemeClr val="dk1"/>
                </a:solidFill>
              </a:rPr>
              <a:t> </a:t>
            </a:r>
            <a:endParaRPr b="1" sz="1600">
              <a:solidFill>
                <a:schemeClr val="dk1"/>
              </a:solidFill>
            </a:endParaRPr>
          </a:p>
        </p:txBody>
      </p:sp>
      <p:sp>
        <p:nvSpPr>
          <p:cNvPr id="213" name="Google Shape;213;p22"/>
          <p:cNvSpPr/>
          <p:nvPr/>
        </p:nvSpPr>
        <p:spPr>
          <a:xfrm>
            <a:off x="2697950" y="1963850"/>
            <a:ext cx="1439100" cy="393600"/>
          </a:xfrm>
          <a:prstGeom prst="roundRect">
            <a:avLst>
              <a:gd fmla="val 16667" name="adj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(240, 230, ...)</a:t>
            </a:r>
            <a:r>
              <a:rPr b="1" lang="en">
                <a:solidFill>
                  <a:schemeClr val="dk1"/>
                </a:solidFill>
              </a:rPr>
              <a:t> 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214" name="Google Shape;214;p22"/>
          <p:cNvSpPr/>
          <p:nvPr/>
        </p:nvSpPr>
        <p:spPr>
          <a:xfrm>
            <a:off x="2697950" y="2497250"/>
            <a:ext cx="1439100" cy="393600"/>
          </a:xfrm>
          <a:prstGeom prst="roundRect">
            <a:avLst>
              <a:gd fmla="val 16667" name="adj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(190, 210, ...) </a:t>
            </a:r>
            <a:r>
              <a:rPr b="1" lang="en" sz="1600">
                <a:solidFill>
                  <a:schemeClr val="dk1"/>
                </a:solidFill>
              </a:rPr>
              <a:t> </a:t>
            </a:r>
            <a:endParaRPr b="1" sz="1600">
              <a:solidFill>
                <a:schemeClr val="dk1"/>
              </a:solidFill>
            </a:endParaRPr>
          </a:p>
        </p:txBody>
      </p:sp>
      <p:sp>
        <p:nvSpPr>
          <p:cNvPr id="215" name="Google Shape;215;p22"/>
          <p:cNvSpPr/>
          <p:nvPr/>
        </p:nvSpPr>
        <p:spPr>
          <a:xfrm>
            <a:off x="2697950" y="3030650"/>
            <a:ext cx="1439100" cy="393600"/>
          </a:xfrm>
          <a:prstGeom prst="roundRect">
            <a:avLst>
              <a:gd fmla="val 16667" name="adj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(40, 150, ...) </a:t>
            </a:r>
            <a:r>
              <a:rPr b="1" lang="en" sz="1600">
                <a:solidFill>
                  <a:schemeClr val="dk1"/>
                </a:solidFill>
              </a:rPr>
              <a:t> </a:t>
            </a:r>
            <a:endParaRPr b="1" sz="1600">
              <a:solidFill>
                <a:schemeClr val="dk1"/>
              </a:solidFill>
            </a:endParaRPr>
          </a:p>
        </p:txBody>
      </p:sp>
      <p:sp>
        <p:nvSpPr>
          <p:cNvPr id="216" name="Google Shape;216;p22"/>
          <p:cNvSpPr/>
          <p:nvPr/>
        </p:nvSpPr>
        <p:spPr>
          <a:xfrm>
            <a:off x="2697950" y="3564050"/>
            <a:ext cx="1439100" cy="393600"/>
          </a:xfrm>
          <a:prstGeom prst="roundRect">
            <a:avLst>
              <a:gd fmla="val 16667" name="adj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(200, 180, ...) </a:t>
            </a:r>
            <a:r>
              <a:rPr b="1" lang="en" sz="1600">
                <a:solidFill>
                  <a:schemeClr val="dk1"/>
                </a:solidFill>
              </a:rPr>
              <a:t> </a:t>
            </a:r>
            <a:endParaRPr b="1" sz="16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3"/>
          <p:cNvSpPr txBox="1"/>
          <p:nvPr>
            <p:ph type="title"/>
          </p:nvPr>
        </p:nvSpPr>
        <p:spPr>
          <a:xfrm>
            <a:off x="819150" y="2360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8761D"/>
                </a:solidFill>
              </a:rPr>
              <a:t>CNN</a:t>
            </a:r>
            <a:endParaRPr b="1">
              <a:solidFill>
                <a:srgbClr val="38761D"/>
              </a:solidFill>
            </a:endParaRPr>
          </a:p>
        </p:txBody>
      </p:sp>
      <p:sp>
        <p:nvSpPr>
          <p:cNvPr id="222" name="Google Shape;222;p23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23" name="Google Shape;22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4450" y="1739950"/>
            <a:ext cx="4379951" cy="304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98125" y="236000"/>
            <a:ext cx="4204046" cy="304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4"/>
          <p:cNvSpPr txBox="1"/>
          <p:nvPr>
            <p:ph type="title"/>
          </p:nvPr>
        </p:nvSpPr>
        <p:spPr>
          <a:xfrm>
            <a:off x="819150" y="2360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8761D"/>
                </a:solidFill>
              </a:rPr>
              <a:t>CNN</a:t>
            </a:r>
            <a:endParaRPr b="1">
              <a:solidFill>
                <a:srgbClr val="38761D"/>
              </a:solidFill>
            </a:endParaRPr>
          </a:p>
        </p:txBody>
      </p:sp>
      <p:sp>
        <p:nvSpPr>
          <p:cNvPr id="230" name="Google Shape;230;p24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31" name="Google Shape;23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1075" y="1017853"/>
            <a:ext cx="8061860" cy="333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5"/>
          <p:cNvSpPr/>
          <p:nvPr/>
        </p:nvSpPr>
        <p:spPr>
          <a:xfrm>
            <a:off x="5525150" y="3223950"/>
            <a:ext cx="1735200" cy="16959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25"/>
          <p:cNvSpPr txBox="1"/>
          <p:nvPr>
            <p:ph type="title"/>
          </p:nvPr>
        </p:nvSpPr>
        <p:spPr>
          <a:xfrm>
            <a:off x="819150" y="2360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8761D"/>
                </a:solidFill>
              </a:rPr>
              <a:t>Classification</a:t>
            </a:r>
            <a:endParaRPr b="1">
              <a:solidFill>
                <a:srgbClr val="38761D"/>
              </a:solidFill>
            </a:endParaRPr>
          </a:p>
        </p:txBody>
      </p:sp>
      <p:sp>
        <p:nvSpPr>
          <p:cNvPr id="238" name="Google Shape;238;p25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9" name="Google Shape;239;p25"/>
          <p:cNvSpPr txBox="1"/>
          <p:nvPr/>
        </p:nvSpPr>
        <p:spPr>
          <a:xfrm>
            <a:off x="613200" y="3332875"/>
            <a:ext cx="23253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Mark 1 </a:t>
            </a:r>
            <a:endParaRPr b="1" sz="1200"/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SVM</a:t>
            </a:r>
            <a:endParaRPr sz="1200"/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CNN</a:t>
            </a:r>
            <a:endParaRPr sz="1200"/>
          </a:p>
        </p:txBody>
      </p:sp>
      <p:sp>
        <p:nvSpPr>
          <p:cNvPr id="240" name="Google Shape;240;p25"/>
          <p:cNvSpPr/>
          <p:nvPr/>
        </p:nvSpPr>
        <p:spPr>
          <a:xfrm>
            <a:off x="613200" y="2685013"/>
            <a:ext cx="1897500" cy="524400"/>
          </a:xfrm>
          <a:prstGeom prst="roundRect">
            <a:avLst>
              <a:gd fmla="val 16667" name="adj"/>
            </a:avLst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</a:rPr>
              <a:t>Algorithms</a:t>
            </a:r>
            <a:endParaRPr b="1" sz="1600">
              <a:solidFill>
                <a:schemeClr val="dk1"/>
              </a:solidFill>
            </a:endParaRPr>
          </a:p>
        </p:txBody>
      </p:sp>
      <p:sp>
        <p:nvSpPr>
          <p:cNvPr id="241" name="Google Shape;241;p25"/>
          <p:cNvSpPr/>
          <p:nvPr/>
        </p:nvSpPr>
        <p:spPr>
          <a:xfrm>
            <a:off x="3629450" y="2685013"/>
            <a:ext cx="1897500" cy="524400"/>
          </a:xfrm>
          <a:prstGeom prst="roundRect">
            <a:avLst>
              <a:gd fmla="val 16667" name="adj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</a:rPr>
              <a:t>Dataset</a:t>
            </a:r>
            <a:r>
              <a:rPr b="1" lang="en" sz="1600">
                <a:solidFill>
                  <a:schemeClr val="dk1"/>
                </a:solidFill>
              </a:rPr>
              <a:t>s</a:t>
            </a:r>
            <a:endParaRPr b="1" sz="1600">
              <a:solidFill>
                <a:schemeClr val="dk1"/>
              </a:solidFill>
            </a:endParaRPr>
          </a:p>
        </p:txBody>
      </p:sp>
      <p:sp>
        <p:nvSpPr>
          <p:cNvPr id="242" name="Google Shape;242;p25"/>
          <p:cNvSpPr/>
          <p:nvPr/>
        </p:nvSpPr>
        <p:spPr>
          <a:xfrm>
            <a:off x="6645700" y="2685013"/>
            <a:ext cx="1897500" cy="524400"/>
          </a:xfrm>
          <a:prstGeom prst="roundRect">
            <a:avLst>
              <a:gd fmla="val 16667" name="adj"/>
            </a:avLst>
          </a:prstGeom>
          <a:solidFill>
            <a:srgbClr val="38761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</a:rPr>
              <a:t>Model</a:t>
            </a:r>
            <a:r>
              <a:rPr b="1" lang="en" sz="1600">
                <a:solidFill>
                  <a:schemeClr val="dk1"/>
                </a:solidFill>
              </a:rPr>
              <a:t>s</a:t>
            </a:r>
            <a:endParaRPr b="1" sz="1600">
              <a:solidFill>
                <a:schemeClr val="dk1"/>
              </a:solidFill>
            </a:endParaRPr>
          </a:p>
        </p:txBody>
      </p:sp>
      <p:sp>
        <p:nvSpPr>
          <p:cNvPr id="243" name="Google Shape;243;p25"/>
          <p:cNvSpPr txBox="1"/>
          <p:nvPr/>
        </p:nvSpPr>
        <p:spPr>
          <a:xfrm>
            <a:off x="3629450" y="3332875"/>
            <a:ext cx="23253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ImageNet</a:t>
            </a:r>
            <a:endParaRPr sz="1200"/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CIFAR 100</a:t>
            </a:r>
            <a:endParaRPr sz="1200"/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ISIC</a:t>
            </a:r>
            <a:endParaRPr sz="1200"/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MURA</a:t>
            </a:r>
            <a:endParaRPr sz="1200"/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DermNet</a:t>
            </a:r>
            <a:endParaRPr sz="1200"/>
          </a:p>
        </p:txBody>
      </p:sp>
      <p:sp>
        <p:nvSpPr>
          <p:cNvPr id="244" name="Google Shape;244;p25"/>
          <p:cNvSpPr txBox="1"/>
          <p:nvPr/>
        </p:nvSpPr>
        <p:spPr>
          <a:xfrm>
            <a:off x="6645700" y="3332875"/>
            <a:ext cx="23253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LeNet5</a:t>
            </a:r>
            <a:endParaRPr sz="1200"/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VGG</a:t>
            </a:r>
            <a:endParaRPr sz="1200"/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GoogleNet / MobileNet</a:t>
            </a:r>
            <a:endParaRPr sz="1200"/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RestNet</a:t>
            </a:r>
            <a:endParaRPr sz="1200"/>
          </a:p>
        </p:txBody>
      </p:sp>
      <p:sp>
        <p:nvSpPr>
          <p:cNvPr id="245" name="Google Shape;245;p25"/>
          <p:cNvSpPr txBox="1"/>
          <p:nvPr/>
        </p:nvSpPr>
        <p:spPr>
          <a:xfrm>
            <a:off x="549100" y="1410225"/>
            <a:ext cx="7979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Particularity:</a:t>
            </a:r>
            <a:r>
              <a:rPr lang="en"/>
              <a:t>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N possible outputs with N = number of classes.</a:t>
            </a:r>
            <a:endParaRPr/>
          </a:p>
        </p:txBody>
      </p:sp>
      <p:pic>
        <p:nvPicPr>
          <p:cNvPr id="246" name="Google Shape;246;p25"/>
          <p:cNvPicPr preferRelativeResize="0"/>
          <p:nvPr/>
        </p:nvPicPr>
        <p:blipFill rotWithShape="1">
          <a:blip r:embed="rId3">
            <a:alphaModFix/>
          </a:blip>
          <a:srcRect b="0" l="0" r="0" t="18320"/>
          <a:stretch/>
        </p:blipFill>
        <p:spPr>
          <a:xfrm>
            <a:off x="5954750" y="275125"/>
            <a:ext cx="2070450" cy="2286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6"/>
          <p:cNvSpPr/>
          <p:nvPr/>
        </p:nvSpPr>
        <p:spPr>
          <a:xfrm>
            <a:off x="5525150" y="3223950"/>
            <a:ext cx="1735200" cy="16959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26"/>
          <p:cNvSpPr txBox="1"/>
          <p:nvPr>
            <p:ph type="title"/>
          </p:nvPr>
        </p:nvSpPr>
        <p:spPr>
          <a:xfrm>
            <a:off x="819150" y="2360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8761D"/>
                </a:solidFill>
              </a:rPr>
              <a:t>Object detection</a:t>
            </a:r>
            <a:endParaRPr b="1">
              <a:solidFill>
                <a:srgbClr val="38761D"/>
              </a:solidFill>
            </a:endParaRPr>
          </a:p>
        </p:txBody>
      </p:sp>
      <p:sp>
        <p:nvSpPr>
          <p:cNvPr id="253" name="Google Shape;253;p26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4" name="Google Shape;254;p26"/>
          <p:cNvSpPr txBox="1"/>
          <p:nvPr/>
        </p:nvSpPr>
        <p:spPr>
          <a:xfrm>
            <a:off x="613200" y="3332875"/>
            <a:ext cx="2325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Sliding window</a:t>
            </a:r>
            <a:endParaRPr sz="1200"/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CNN</a:t>
            </a:r>
            <a:endParaRPr sz="1200"/>
          </a:p>
        </p:txBody>
      </p:sp>
      <p:sp>
        <p:nvSpPr>
          <p:cNvPr id="255" name="Google Shape;255;p26"/>
          <p:cNvSpPr/>
          <p:nvPr/>
        </p:nvSpPr>
        <p:spPr>
          <a:xfrm>
            <a:off x="613200" y="2685013"/>
            <a:ext cx="1897500" cy="524400"/>
          </a:xfrm>
          <a:prstGeom prst="roundRect">
            <a:avLst>
              <a:gd fmla="val 16667" name="adj"/>
            </a:avLst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</a:rPr>
              <a:t>Algorithms</a:t>
            </a:r>
            <a:endParaRPr b="1" sz="1600">
              <a:solidFill>
                <a:schemeClr val="dk1"/>
              </a:solidFill>
            </a:endParaRPr>
          </a:p>
        </p:txBody>
      </p:sp>
      <p:sp>
        <p:nvSpPr>
          <p:cNvPr id="256" name="Google Shape;256;p26"/>
          <p:cNvSpPr/>
          <p:nvPr/>
        </p:nvSpPr>
        <p:spPr>
          <a:xfrm>
            <a:off x="3629450" y="2685013"/>
            <a:ext cx="1897500" cy="524400"/>
          </a:xfrm>
          <a:prstGeom prst="roundRect">
            <a:avLst>
              <a:gd fmla="val 16667" name="adj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</a:rPr>
              <a:t>Datasets</a:t>
            </a:r>
            <a:endParaRPr b="1" sz="1600">
              <a:solidFill>
                <a:schemeClr val="dk1"/>
              </a:solidFill>
            </a:endParaRPr>
          </a:p>
        </p:txBody>
      </p:sp>
      <p:sp>
        <p:nvSpPr>
          <p:cNvPr id="257" name="Google Shape;257;p26"/>
          <p:cNvSpPr/>
          <p:nvPr/>
        </p:nvSpPr>
        <p:spPr>
          <a:xfrm>
            <a:off x="6645700" y="2685013"/>
            <a:ext cx="1897500" cy="524400"/>
          </a:xfrm>
          <a:prstGeom prst="roundRect">
            <a:avLst>
              <a:gd fmla="val 16667" name="adj"/>
            </a:avLst>
          </a:prstGeom>
          <a:solidFill>
            <a:srgbClr val="38761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</a:rPr>
              <a:t>Models</a:t>
            </a:r>
            <a:endParaRPr b="1" sz="1600">
              <a:solidFill>
                <a:schemeClr val="dk1"/>
              </a:solidFill>
            </a:endParaRPr>
          </a:p>
        </p:txBody>
      </p:sp>
      <p:sp>
        <p:nvSpPr>
          <p:cNvPr id="258" name="Google Shape;258;p26"/>
          <p:cNvSpPr txBox="1"/>
          <p:nvPr/>
        </p:nvSpPr>
        <p:spPr>
          <a:xfrm>
            <a:off x="3629450" y="3332875"/>
            <a:ext cx="23253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ImageNet</a:t>
            </a:r>
            <a:endParaRPr sz="1200"/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COCO</a:t>
            </a:r>
            <a:endParaRPr sz="1200"/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PASCAL</a:t>
            </a:r>
            <a:endParaRPr sz="1200"/>
          </a:p>
        </p:txBody>
      </p:sp>
      <p:sp>
        <p:nvSpPr>
          <p:cNvPr id="259" name="Google Shape;259;p26"/>
          <p:cNvSpPr txBox="1"/>
          <p:nvPr/>
        </p:nvSpPr>
        <p:spPr>
          <a:xfrm>
            <a:off x="6645700" y="3332875"/>
            <a:ext cx="23253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R-CNN</a:t>
            </a:r>
            <a:endParaRPr sz="1200"/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YOLO</a:t>
            </a:r>
            <a:endParaRPr sz="1200"/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SSD</a:t>
            </a:r>
            <a:endParaRPr sz="1200"/>
          </a:p>
        </p:txBody>
      </p:sp>
      <p:sp>
        <p:nvSpPr>
          <p:cNvPr id="260" name="Google Shape;260;p26"/>
          <p:cNvSpPr txBox="1"/>
          <p:nvPr/>
        </p:nvSpPr>
        <p:spPr>
          <a:xfrm>
            <a:off x="549100" y="1105425"/>
            <a:ext cx="79794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Particularity:</a:t>
            </a:r>
            <a:r>
              <a:rPr lang="en"/>
              <a:t>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Is an object present ?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Location: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x and y (top left of the object area, or center)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Area height and width</a:t>
            </a:r>
            <a:endParaRPr/>
          </a:p>
        </p:txBody>
      </p:sp>
      <p:pic>
        <p:nvPicPr>
          <p:cNvPr id="261" name="Google Shape;261;p26"/>
          <p:cNvPicPr preferRelativeResize="0"/>
          <p:nvPr/>
        </p:nvPicPr>
        <p:blipFill rotWithShape="1">
          <a:blip r:embed="rId3">
            <a:alphaModFix/>
          </a:blip>
          <a:srcRect b="0" l="0" r="0" t="23147"/>
          <a:stretch/>
        </p:blipFill>
        <p:spPr>
          <a:xfrm>
            <a:off x="5943600" y="274320"/>
            <a:ext cx="2066544" cy="228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27"/>
          <p:cNvSpPr/>
          <p:nvPr/>
        </p:nvSpPr>
        <p:spPr>
          <a:xfrm>
            <a:off x="5525150" y="3223950"/>
            <a:ext cx="1735200" cy="16959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27"/>
          <p:cNvSpPr txBox="1"/>
          <p:nvPr>
            <p:ph type="title"/>
          </p:nvPr>
        </p:nvSpPr>
        <p:spPr>
          <a:xfrm>
            <a:off x="819150" y="2360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8761D"/>
                </a:solidFill>
              </a:rPr>
              <a:t>Image segmentation</a:t>
            </a:r>
            <a:endParaRPr b="1">
              <a:solidFill>
                <a:srgbClr val="38761D"/>
              </a:solidFill>
            </a:endParaRPr>
          </a:p>
        </p:txBody>
      </p:sp>
      <p:sp>
        <p:nvSpPr>
          <p:cNvPr id="268" name="Google Shape;268;p27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9" name="Google Shape;269;p27"/>
          <p:cNvSpPr txBox="1"/>
          <p:nvPr/>
        </p:nvSpPr>
        <p:spPr>
          <a:xfrm>
            <a:off x="613200" y="3332875"/>
            <a:ext cx="2325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CNN</a:t>
            </a:r>
            <a:endParaRPr sz="1200"/>
          </a:p>
        </p:txBody>
      </p:sp>
      <p:sp>
        <p:nvSpPr>
          <p:cNvPr id="270" name="Google Shape;270;p27"/>
          <p:cNvSpPr/>
          <p:nvPr/>
        </p:nvSpPr>
        <p:spPr>
          <a:xfrm>
            <a:off x="613200" y="2685013"/>
            <a:ext cx="1897500" cy="524400"/>
          </a:xfrm>
          <a:prstGeom prst="roundRect">
            <a:avLst>
              <a:gd fmla="val 16667" name="adj"/>
            </a:avLst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</a:rPr>
              <a:t>Algorithms</a:t>
            </a:r>
            <a:endParaRPr b="1" sz="1600">
              <a:solidFill>
                <a:schemeClr val="dk1"/>
              </a:solidFill>
            </a:endParaRPr>
          </a:p>
        </p:txBody>
      </p:sp>
      <p:sp>
        <p:nvSpPr>
          <p:cNvPr id="271" name="Google Shape;271;p27"/>
          <p:cNvSpPr/>
          <p:nvPr/>
        </p:nvSpPr>
        <p:spPr>
          <a:xfrm>
            <a:off x="3629450" y="2685013"/>
            <a:ext cx="1897500" cy="524400"/>
          </a:xfrm>
          <a:prstGeom prst="roundRect">
            <a:avLst>
              <a:gd fmla="val 16667" name="adj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</a:rPr>
              <a:t>Datasets</a:t>
            </a:r>
            <a:endParaRPr b="1" sz="1600">
              <a:solidFill>
                <a:schemeClr val="dk1"/>
              </a:solidFill>
            </a:endParaRPr>
          </a:p>
        </p:txBody>
      </p:sp>
      <p:sp>
        <p:nvSpPr>
          <p:cNvPr id="272" name="Google Shape;272;p27"/>
          <p:cNvSpPr/>
          <p:nvPr/>
        </p:nvSpPr>
        <p:spPr>
          <a:xfrm>
            <a:off x="6645700" y="2685013"/>
            <a:ext cx="1897500" cy="524400"/>
          </a:xfrm>
          <a:prstGeom prst="roundRect">
            <a:avLst>
              <a:gd fmla="val 16667" name="adj"/>
            </a:avLst>
          </a:prstGeom>
          <a:solidFill>
            <a:srgbClr val="38761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</a:rPr>
              <a:t>Models</a:t>
            </a:r>
            <a:endParaRPr b="1" sz="1600">
              <a:solidFill>
                <a:schemeClr val="dk1"/>
              </a:solidFill>
            </a:endParaRPr>
          </a:p>
        </p:txBody>
      </p:sp>
      <p:sp>
        <p:nvSpPr>
          <p:cNvPr id="273" name="Google Shape;273;p27"/>
          <p:cNvSpPr txBox="1"/>
          <p:nvPr/>
        </p:nvSpPr>
        <p:spPr>
          <a:xfrm>
            <a:off x="3629450" y="3332875"/>
            <a:ext cx="23253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COCO</a:t>
            </a:r>
            <a:endParaRPr sz="1200"/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PASCAL</a:t>
            </a:r>
            <a:endParaRPr sz="1200"/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BraTS</a:t>
            </a:r>
            <a:endParaRPr sz="1200"/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Agriculture-Vision</a:t>
            </a:r>
            <a:endParaRPr sz="1200"/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SpaceNet</a:t>
            </a:r>
            <a:endParaRPr sz="1200"/>
          </a:p>
        </p:txBody>
      </p:sp>
      <p:sp>
        <p:nvSpPr>
          <p:cNvPr id="274" name="Google Shape;274;p27"/>
          <p:cNvSpPr txBox="1"/>
          <p:nvPr/>
        </p:nvSpPr>
        <p:spPr>
          <a:xfrm>
            <a:off x="6645700" y="3332875"/>
            <a:ext cx="2325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U-net</a:t>
            </a:r>
            <a:endParaRPr sz="1200"/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Mask R-CNN</a:t>
            </a:r>
            <a:endParaRPr sz="1200"/>
          </a:p>
        </p:txBody>
      </p:sp>
      <p:sp>
        <p:nvSpPr>
          <p:cNvPr id="275" name="Google Shape;275;p27"/>
          <p:cNvSpPr txBox="1"/>
          <p:nvPr/>
        </p:nvSpPr>
        <p:spPr>
          <a:xfrm>
            <a:off x="549100" y="1105425"/>
            <a:ext cx="79794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Particularity:</a:t>
            </a:r>
            <a:r>
              <a:rPr lang="en"/>
              <a:t>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Is an object present ?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Object </a:t>
            </a:r>
            <a:r>
              <a:rPr lang="en"/>
              <a:t>boundaries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Give a value for each pixel</a:t>
            </a:r>
            <a:endParaRPr/>
          </a:p>
        </p:txBody>
      </p:sp>
      <p:pic>
        <p:nvPicPr>
          <p:cNvPr id="276" name="Google Shape;276;p27"/>
          <p:cNvPicPr preferRelativeResize="0"/>
          <p:nvPr/>
        </p:nvPicPr>
        <p:blipFill rotWithShape="1">
          <a:blip r:embed="rId3">
            <a:alphaModFix/>
          </a:blip>
          <a:srcRect b="0" l="0" r="0" t="24000"/>
          <a:stretch/>
        </p:blipFill>
        <p:spPr>
          <a:xfrm>
            <a:off x="5952744" y="274320"/>
            <a:ext cx="2066543" cy="228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8"/>
          <p:cNvSpPr txBox="1"/>
          <p:nvPr>
            <p:ph type="title"/>
          </p:nvPr>
        </p:nvSpPr>
        <p:spPr>
          <a:xfrm>
            <a:off x="819150" y="2360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8761D"/>
                </a:solidFill>
              </a:rPr>
              <a:t>Image creation</a:t>
            </a:r>
            <a:endParaRPr b="1">
              <a:solidFill>
                <a:srgbClr val="38761D"/>
              </a:solidFill>
            </a:endParaRPr>
          </a:p>
        </p:txBody>
      </p:sp>
      <p:sp>
        <p:nvSpPr>
          <p:cNvPr id="282" name="Google Shape;282;p28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3" name="Google Shape;283;p28"/>
          <p:cNvSpPr txBox="1"/>
          <p:nvPr/>
        </p:nvSpPr>
        <p:spPr>
          <a:xfrm>
            <a:off x="613200" y="3332875"/>
            <a:ext cx="2325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CNN</a:t>
            </a:r>
            <a:endParaRPr sz="1200"/>
          </a:p>
        </p:txBody>
      </p:sp>
      <p:sp>
        <p:nvSpPr>
          <p:cNvPr id="284" name="Google Shape;284;p28"/>
          <p:cNvSpPr/>
          <p:nvPr/>
        </p:nvSpPr>
        <p:spPr>
          <a:xfrm>
            <a:off x="613200" y="2685013"/>
            <a:ext cx="1897500" cy="524400"/>
          </a:xfrm>
          <a:prstGeom prst="roundRect">
            <a:avLst>
              <a:gd fmla="val 16667" name="adj"/>
            </a:avLst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</a:rPr>
              <a:t>Algorithms</a:t>
            </a:r>
            <a:endParaRPr b="1" sz="1600">
              <a:solidFill>
                <a:schemeClr val="dk1"/>
              </a:solidFill>
            </a:endParaRPr>
          </a:p>
        </p:txBody>
      </p:sp>
      <p:sp>
        <p:nvSpPr>
          <p:cNvPr id="285" name="Google Shape;285;p28"/>
          <p:cNvSpPr/>
          <p:nvPr/>
        </p:nvSpPr>
        <p:spPr>
          <a:xfrm>
            <a:off x="3629450" y="2685013"/>
            <a:ext cx="1897500" cy="524400"/>
          </a:xfrm>
          <a:prstGeom prst="roundRect">
            <a:avLst>
              <a:gd fmla="val 16667" name="adj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</a:rPr>
              <a:t>Datasets</a:t>
            </a:r>
            <a:endParaRPr b="1" sz="1600">
              <a:solidFill>
                <a:schemeClr val="dk1"/>
              </a:solidFill>
            </a:endParaRPr>
          </a:p>
        </p:txBody>
      </p:sp>
      <p:sp>
        <p:nvSpPr>
          <p:cNvPr id="286" name="Google Shape;286;p28"/>
          <p:cNvSpPr/>
          <p:nvPr/>
        </p:nvSpPr>
        <p:spPr>
          <a:xfrm>
            <a:off x="6645700" y="2685013"/>
            <a:ext cx="1897500" cy="524400"/>
          </a:xfrm>
          <a:prstGeom prst="roundRect">
            <a:avLst>
              <a:gd fmla="val 16667" name="adj"/>
            </a:avLst>
          </a:prstGeom>
          <a:solidFill>
            <a:srgbClr val="38761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</a:rPr>
              <a:t>Models</a:t>
            </a:r>
            <a:endParaRPr b="1" sz="1600">
              <a:solidFill>
                <a:schemeClr val="dk1"/>
              </a:solidFill>
            </a:endParaRPr>
          </a:p>
        </p:txBody>
      </p:sp>
      <p:sp>
        <p:nvSpPr>
          <p:cNvPr id="287" name="Google Shape;287;p28"/>
          <p:cNvSpPr txBox="1"/>
          <p:nvPr/>
        </p:nvSpPr>
        <p:spPr>
          <a:xfrm>
            <a:off x="3629450" y="3332875"/>
            <a:ext cx="2325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Any...</a:t>
            </a:r>
            <a:endParaRPr sz="1200"/>
          </a:p>
        </p:txBody>
      </p:sp>
      <p:sp>
        <p:nvSpPr>
          <p:cNvPr id="288" name="Google Shape;288;p28"/>
          <p:cNvSpPr txBox="1"/>
          <p:nvPr/>
        </p:nvSpPr>
        <p:spPr>
          <a:xfrm>
            <a:off x="6645700" y="3332875"/>
            <a:ext cx="2325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GANs</a:t>
            </a:r>
            <a:endParaRPr sz="1200"/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VAEs</a:t>
            </a:r>
            <a:endParaRPr sz="1200"/>
          </a:p>
        </p:txBody>
      </p:sp>
      <p:sp>
        <p:nvSpPr>
          <p:cNvPr id="289" name="Google Shape;289;p28"/>
          <p:cNvSpPr txBox="1"/>
          <p:nvPr/>
        </p:nvSpPr>
        <p:spPr>
          <a:xfrm>
            <a:off x="549100" y="1257825"/>
            <a:ext cx="7979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Particularity:</a:t>
            </a:r>
            <a:r>
              <a:rPr lang="en"/>
              <a:t>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Give a value for each pixel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Unlike any training image</a:t>
            </a:r>
            <a:endParaRPr/>
          </a:p>
        </p:txBody>
      </p:sp>
      <p:pic>
        <p:nvPicPr>
          <p:cNvPr id="290" name="Google Shape;29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96546" y="1059838"/>
            <a:ext cx="4531949" cy="122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29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666666"/>
                </a:solidFill>
              </a:rPr>
              <a:t>CV Tools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296" name="Google Shape;296;p29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9900"/>
                </a:solidFill>
              </a:rPr>
              <a:t>Image processing and ML</a:t>
            </a:r>
            <a:endParaRPr b="1">
              <a:solidFill>
                <a:srgbClr val="FF9900"/>
              </a:solidFill>
            </a:endParaRPr>
          </a:p>
        </p:txBody>
      </p:sp>
      <p:sp>
        <p:nvSpPr>
          <p:cNvPr id="297" name="Google Shape;297;p29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0"/>
          <p:cNvSpPr txBox="1"/>
          <p:nvPr>
            <p:ph type="title"/>
          </p:nvPr>
        </p:nvSpPr>
        <p:spPr>
          <a:xfrm>
            <a:off x="819150" y="2360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666666"/>
                </a:solidFill>
              </a:rPr>
              <a:t>OpenCV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303" name="Google Shape;303;p30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4" name="Google Shape;304;p30"/>
          <p:cNvSpPr txBox="1"/>
          <p:nvPr/>
        </p:nvSpPr>
        <p:spPr>
          <a:xfrm>
            <a:off x="694300" y="1622875"/>
            <a:ext cx="37506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/>
              <a:t>Image processing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/>
              <a:t>2D feature extraction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/>
              <a:t>Predefined ML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/>
              <a:t>GUI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/>
              <a:t>Object detection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/>
              <a:t>Video analysis and creation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/>
              <a:t>3D reconstruction</a:t>
            </a:r>
            <a:endParaRPr/>
          </a:p>
        </p:txBody>
      </p:sp>
      <p:sp>
        <p:nvSpPr>
          <p:cNvPr id="305" name="Google Shape;305;p30"/>
          <p:cNvSpPr txBox="1"/>
          <p:nvPr/>
        </p:nvSpPr>
        <p:spPr>
          <a:xfrm>
            <a:off x="4601875" y="1622875"/>
            <a:ext cx="37506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/>
              <a:t>Written in C++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/>
              <a:t>Doc not great...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/>
              <a:t>First release 2006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/>
              <a:t>40+k users / 18M </a:t>
            </a:r>
            <a:r>
              <a:rPr lang="en"/>
              <a:t>download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/>
              <a:t>Supports Python, C++, Java, Matlab, CUDA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/>
              <a:t>All platformes (mobile included)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/>
              <a:t>Used by Google, Yahoo, Microsoft, Intel, IBM, Sony, Honda, Toyota</a:t>
            </a:r>
            <a:endParaRPr/>
          </a:p>
        </p:txBody>
      </p:sp>
      <p:sp>
        <p:nvSpPr>
          <p:cNvPr id="306" name="Google Shape;306;p30"/>
          <p:cNvSpPr/>
          <p:nvPr/>
        </p:nvSpPr>
        <p:spPr>
          <a:xfrm>
            <a:off x="694300" y="885788"/>
            <a:ext cx="1897500" cy="524400"/>
          </a:xfrm>
          <a:prstGeom prst="roundRect">
            <a:avLst>
              <a:gd fmla="val 16667" name="adj"/>
            </a:avLst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</a:rPr>
              <a:t>What it can do</a:t>
            </a:r>
            <a:endParaRPr b="1" sz="1600">
              <a:solidFill>
                <a:schemeClr val="dk1"/>
              </a:solidFill>
            </a:endParaRPr>
          </a:p>
        </p:txBody>
      </p:sp>
      <p:sp>
        <p:nvSpPr>
          <p:cNvPr id="307" name="Google Shape;307;p30"/>
          <p:cNvSpPr/>
          <p:nvPr/>
        </p:nvSpPr>
        <p:spPr>
          <a:xfrm>
            <a:off x="4601875" y="885788"/>
            <a:ext cx="1897500" cy="524400"/>
          </a:xfrm>
          <a:prstGeom prst="roundRect">
            <a:avLst>
              <a:gd fmla="val 16667" name="adj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</a:rPr>
              <a:t>Characteristics</a:t>
            </a:r>
            <a:endParaRPr b="1"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1"/>
          <p:cNvSpPr txBox="1"/>
          <p:nvPr>
            <p:ph type="title"/>
          </p:nvPr>
        </p:nvSpPr>
        <p:spPr>
          <a:xfrm>
            <a:off x="819150" y="2360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666666"/>
                </a:solidFill>
              </a:rPr>
              <a:t>Keras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313" name="Google Shape;313;p3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4" name="Google Shape;314;p31"/>
          <p:cNvSpPr txBox="1"/>
          <p:nvPr/>
        </p:nvSpPr>
        <p:spPr>
          <a:xfrm>
            <a:off x="694300" y="1546675"/>
            <a:ext cx="3750600" cy="13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/>
              <a:t>Built on top of tensorflow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/>
              <a:t>Deep learning framework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/>
              <a:t>Pre-trained model on ImageNet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/>
              <a:t>Multi-GPU / distributed training</a:t>
            </a:r>
            <a:endParaRPr/>
          </a:p>
        </p:txBody>
      </p:sp>
      <p:sp>
        <p:nvSpPr>
          <p:cNvPr id="315" name="Google Shape;315;p31"/>
          <p:cNvSpPr txBox="1"/>
          <p:nvPr/>
        </p:nvSpPr>
        <p:spPr>
          <a:xfrm>
            <a:off x="4601875" y="1546675"/>
            <a:ext cx="3750600" cy="33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/>
              <a:t>Written in python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/>
              <a:t>Impressive documentation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/>
              <a:t>First release 2015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/>
              <a:t>400+k users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/>
              <a:t>Supports Python, CUDA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/>
              <a:t>All platformes (mobile included)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/>
              <a:t>Used by </a:t>
            </a:r>
            <a:r>
              <a:rPr lang="en"/>
              <a:t>Netflix, Uber, Instacart, CERN, NASA, NIH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/>
              <a:t>#2 after scikit-learn for ML usage on Kaggle competition</a:t>
            </a:r>
            <a:endParaRPr/>
          </a:p>
        </p:txBody>
      </p:sp>
      <p:sp>
        <p:nvSpPr>
          <p:cNvPr id="316" name="Google Shape;316;p31"/>
          <p:cNvSpPr/>
          <p:nvPr/>
        </p:nvSpPr>
        <p:spPr>
          <a:xfrm>
            <a:off x="694300" y="885788"/>
            <a:ext cx="1897500" cy="524400"/>
          </a:xfrm>
          <a:prstGeom prst="roundRect">
            <a:avLst>
              <a:gd fmla="val 16667" name="adj"/>
            </a:avLst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</a:rPr>
              <a:t>What it can do</a:t>
            </a:r>
            <a:endParaRPr b="1" sz="1600">
              <a:solidFill>
                <a:schemeClr val="dk1"/>
              </a:solidFill>
            </a:endParaRPr>
          </a:p>
        </p:txBody>
      </p:sp>
      <p:sp>
        <p:nvSpPr>
          <p:cNvPr id="317" name="Google Shape;317;p31"/>
          <p:cNvSpPr/>
          <p:nvPr/>
        </p:nvSpPr>
        <p:spPr>
          <a:xfrm>
            <a:off x="4601875" y="885788"/>
            <a:ext cx="1897500" cy="524400"/>
          </a:xfrm>
          <a:prstGeom prst="roundRect">
            <a:avLst>
              <a:gd fmla="val 16667" name="adj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</a:rPr>
              <a:t>Characteristics</a:t>
            </a:r>
            <a:endParaRPr b="1"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4"/>
          <p:cNvSpPr txBox="1"/>
          <p:nvPr>
            <p:ph type="title"/>
          </p:nvPr>
        </p:nvSpPr>
        <p:spPr>
          <a:xfrm>
            <a:off x="819150" y="2360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Plan</a:t>
            </a:r>
            <a:endParaRPr b="1"/>
          </a:p>
        </p:txBody>
      </p:sp>
      <p:sp>
        <p:nvSpPr>
          <p:cNvPr id="136" name="Google Shape;136;p14"/>
          <p:cNvSpPr txBox="1"/>
          <p:nvPr>
            <p:ph idx="1" type="body"/>
          </p:nvPr>
        </p:nvSpPr>
        <p:spPr>
          <a:xfrm>
            <a:off x="5842425" y="639450"/>
            <a:ext cx="3704700" cy="390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Char char="➢"/>
            </a:pPr>
            <a:r>
              <a:rPr b="1" lang="en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Context</a:t>
            </a:r>
            <a:endParaRPr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○"/>
            </a:pPr>
            <a:r>
              <a:rPr b="1" lang="en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Purpose</a:t>
            </a:r>
            <a:endParaRPr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○"/>
            </a:pPr>
            <a:r>
              <a:rPr b="1" lang="en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Problems</a:t>
            </a:r>
            <a:endParaRPr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○"/>
            </a:pPr>
            <a:r>
              <a:rPr b="1" lang="en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Potential</a:t>
            </a:r>
            <a:endParaRPr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300"/>
              <a:buFont typeface="Arial"/>
              <a:buChar char="➢"/>
            </a:pPr>
            <a:r>
              <a:rPr b="1" lang="en">
                <a:solidFill>
                  <a:srgbClr val="38761D"/>
                </a:solidFill>
                <a:latin typeface="Arial"/>
                <a:ea typeface="Arial"/>
                <a:cs typeface="Arial"/>
                <a:sym typeface="Arial"/>
              </a:rPr>
              <a:t>Tasks</a:t>
            </a:r>
            <a:endParaRPr b="1">
              <a:solidFill>
                <a:srgbClr val="38761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100"/>
              <a:buFont typeface="Arial"/>
              <a:buChar char="○"/>
            </a:pPr>
            <a:r>
              <a:rPr b="1" lang="en">
                <a:solidFill>
                  <a:srgbClr val="38761D"/>
                </a:solidFill>
                <a:latin typeface="Arial"/>
                <a:ea typeface="Arial"/>
                <a:cs typeface="Arial"/>
                <a:sym typeface="Arial"/>
              </a:rPr>
              <a:t>Classification</a:t>
            </a:r>
            <a:endParaRPr b="1">
              <a:solidFill>
                <a:srgbClr val="38761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100"/>
              <a:buFont typeface="Arial"/>
              <a:buChar char="○"/>
            </a:pPr>
            <a:r>
              <a:rPr b="1" lang="en">
                <a:solidFill>
                  <a:srgbClr val="38761D"/>
                </a:solidFill>
                <a:latin typeface="Arial"/>
                <a:ea typeface="Arial"/>
                <a:cs typeface="Arial"/>
                <a:sym typeface="Arial"/>
              </a:rPr>
              <a:t>Object detection</a:t>
            </a:r>
            <a:endParaRPr b="1">
              <a:solidFill>
                <a:srgbClr val="38761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100"/>
              <a:buFont typeface="Arial"/>
              <a:buChar char="○"/>
            </a:pPr>
            <a:r>
              <a:rPr b="1" lang="en">
                <a:solidFill>
                  <a:srgbClr val="38761D"/>
                </a:solidFill>
                <a:latin typeface="Arial"/>
                <a:ea typeface="Arial"/>
                <a:cs typeface="Arial"/>
                <a:sym typeface="Arial"/>
              </a:rPr>
              <a:t>Segmentation</a:t>
            </a:r>
            <a:endParaRPr b="1">
              <a:solidFill>
                <a:srgbClr val="38761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100"/>
              <a:buFont typeface="Arial"/>
              <a:buChar char="○"/>
            </a:pPr>
            <a:r>
              <a:rPr b="1" lang="en">
                <a:solidFill>
                  <a:srgbClr val="38761D"/>
                </a:solidFill>
                <a:latin typeface="Arial"/>
                <a:ea typeface="Arial"/>
                <a:cs typeface="Arial"/>
                <a:sym typeface="Arial"/>
              </a:rPr>
              <a:t>Image creation </a:t>
            </a:r>
            <a:endParaRPr b="1">
              <a:solidFill>
                <a:srgbClr val="38761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300"/>
              <a:buFont typeface="Arial"/>
              <a:buChar char="➢"/>
            </a:pPr>
            <a:r>
              <a:rPr b="1" lang="en" sz="110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Tools</a:t>
            </a:r>
            <a:endParaRPr b="1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Arial"/>
              <a:buChar char="○"/>
            </a:pPr>
            <a:r>
              <a:rPr b="1" lang="en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OpenCV</a:t>
            </a:r>
            <a:endParaRPr b="1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Arial"/>
              <a:buChar char="○"/>
            </a:pPr>
            <a:r>
              <a:rPr b="1" lang="en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Keras</a:t>
            </a:r>
            <a:endParaRPr b="1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14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8" name="Google Shape;138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9000" y="1054862"/>
            <a:ext cx="4836152" cy="3186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2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</a:rPr>
              <a:t>Exercices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323" name="Google Shape;323;p32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9900"/>
                </a:solidFill>
              </a:rPr>
              <a:t>Kaggle and your project</a:t>
            </a:r>
            <a:endParaRPr b="1">
              <a:solidFill>
                <a:srgbClr val="FF9900"/>
              </a:solidFill>
            </a:endParaRPr>
          </a:p>
        </p:txBody>
      </p:sp>
      <p:sp>
        <p:nvSpPr>
          <p:cNvPr id="324" name="Google Shape;324;p3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3"/>
          <p:cNvSpPr txBox="1"/>
          <p:nvPr>
            <p:ph type="title"/>
          </p:nvPr>
        </p:nvSpPr>
        <p:spPr>
          <a:xfrm>
            <a:off x="819150" y="2360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1C232"/>
                </a:solidFill>
              </a:rPr>
              <a:t>Quizz Kahoot !</a:t>
            </a:r>
            <a:endParaRPr b="1">
              <a:solidFill>
                <a:srgbClr val="F1C232"/>
              </a:solidFill>
            </a:endParaRPr>
          </a:p>
        </p:txBody>
      </p:sp>
      <p:sp>
        <p:nvSpPr>
          <p:cNvPr id="330" name="Google Shape;330;p33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1" name="Google Shape;331;p33"/>
          <p:cNvSpPr txBox="1"/>
          <p:nvPr/>
        </p:nvSpPr>
        <p:spPr>
          <a:xfrm>
            <a:off x="5390725" y="2247757"/>
            <a:ext cx="30000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/>
              <a:t>Link: https://kahoot.it/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/>
              <a:t>Pin: </a:t>
            </a:r>
            <a:r>
              <a:rPr b="1" lang="en" sz="1050">
                <a:solidFill>
                  <a:srgbClr val="33333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…</a:t>
            </a:r>
            <a:endParaRPr/>
          </a:p>
        </p:txBody>
      </p:sp>
      <p:pic>
        <p:nvPicPr>
          <p:cNvPr id="332" name="Google Shape;332;p33"/>
          <p:cNvPicPr preferRelativeResize="0"/>
          <p:nvPr/>
        </p:nvPicPr>
        <p:blipFill rotWithShape="1">
          <a:blip r:embed="rId3">
            <a:alphaModFix/>
          </a:blip>
          <a:srcRect b="4947" l="0" r="0" t="9156"/>
          <a:stretch/>
        </p:blipFill>
        <p:spPr>
          <a:xfrm>
            <a:off x="686350" y="1683125"/>
            <a:ext cx="4344826" cy="2099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4"/>
          <p:cNvSpPr txBox="1"/>
          <p:nvPr>
            <p:ph type="title"/>
          </p:nvPr>
        </p:nvSpPr>
        <p:spPr>
          <a:xfrm>
            <a:off x="819150" y="2360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1C232"/>
                </a:solidFill>
              </a:rPr>
              <a:t>Compete: digit recognizer</a:t>
            </a:r>
            <a:endParaRPr b="1">
              <a:solidFill>
                <a:srgbClr val="F1C232"/>
              </a:solidFill>
            </a:endParaRPr>
          </a:p>
        </p:txBody>
      </p:sp>
      <p:sp>
        <p:nvSpPr>
          <p:cNvPr id="338" name="Google Shape;338;p34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9" name="Google Shape;339;p34"/>
          <p:cNvSpPr txBox="1"/>
          <p:nvPr/>
        </p:nvSpPr>
        <p:spPr>
          <a:xfrm>
            <a:off x="4830725" y="2050963"/>
            <a:ext cx="3862200" cy="13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</a:rPr>
              <a:t>Link: kaggle.com/c/digit-recognizer</a:t>
            </a:r>
            <a:endParaRPr b="1">
              <a:solidFill>
                <a:schemeClr val="dk2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➢"/>
            </a:pPr>
            <a:r>
              <a:rPr b="1" lang="en">
                <a:solidFill>
                  <a:schemeClr val="lt1"/>
                </a:solidFill>
              </a:rPr>
              <a:t>Create your team !</a:t>
            </a:r>
            <a:endParaRPr b="1">
              <a:solidFill>
                <a:schemeClr val="lt1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400"/>
              <a:buChar char="➢"/>
            </a:pPr>
            <a:r>
              <a:rPr b="1" lang="en">
                <a:solidFill>
                  <a:srgbClr val="38761D"/>
                </a:solidFill>
              </a:rPr>
              <a:t>Define your strategy</a:t>
            </a:r>
            <a:endParaRPr b="1">
              <a:solidFill>
                <a:srgbClr val="38761D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b="1" lang="en"/>
              <a:t>Submit your model </a:t>
            </a:r>
            <a:endParaRPr b="1"/>
          </a:p>
        </p:txBody>
      </p:sp>
      <p:pic>
        <p:nvPicPr>
          <p:cNvPr id="340" name="Google Shape;340;p34"/>
          <p:cNvPicPr preferRelativeResize="0"/>
          <p:nvPr/>
        </p:nvPicPr>
        <p:blipFill rotWithShape="1">
          <a:blip r:embed="rId3">
            <a:alphaModFix/>
          </a:blip>
          <a:srcRect b="0" l="0" r="0" t="2324"/>
          <a:stretch/>
        </p:blipFill>
        <p:spPr>
          <a:xfrm>
            <a:off x="652825" y="1415238"/>
            <a:ext cx="3973625" cy="264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5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Context</a:t>
            </a:r>
            <a:endParaRPr b="1"/>
          </a:p>
        </p:txBody>
      </p:sp>
      <p:sp>
        <p:nvSpPr>
          <p:cNvPr id="144" name="Google Shape;144;p15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9900"/>
                </a:solidFill>
              </a:rPr>
              <a:t>Overview and… Why does it matter ?</a:t>
            </a:r>
            <a:endParaRPr b="1">
              <a:solidFill>
                <a:srgbClr val="FF9900"/>
              </a:solidFill>
            </a:endParaRPr>
          </a:p>
        </p:txBody>
      </p:sp>
      <p:sp>
        <p:nvSpPr>
          <p:cNvPr id="145" name="Google Shape;145;p15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6"/>
          <p:cNvSpPr txBox="1"/>
          <p:nvPr>
            <p:ph type="title"/>
          </p:nvPr>
        </p:nvSpPr>
        <p:spPr>
          <a:xfrm>
            <a:off x="819150" y="2360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Purpose</a:t>
            </a:r>
            <a:endParaRPr b="1"/>
          </a:p>
        </p:txBody>
      </p:sp>
      <p:sp>
        <p:nvSpPr>
          <p:cNvPr id="151" name="Google Shape;151;p16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2" name="Google Shape;152;p16"/>
          <p:cNvSpPr txBox="1"/>
          <p:nvPr/>
        </p:nvSpPr>
        <p:spPr>
          <a:xfrm>
            <a:off x="486550" y="2476077"/>
            <a:ext cx="5421600" cy="13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/>
              <a:t>Object detection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/>
              <a:t>Object tracking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/>
              <a:t>Image segmentation / search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/>
              <a:t>3D scene modeling</a:t>
            </a:r>
            <a:endParaRPr/>
          </a:p>
        </p:txBody>
      </p:sp>
      <p:sp>
        <p:nvSpPr>
          <p:cNvPr id="153" name="Google Shape;153;p16"/>
          <p:cNvSpPr txBox="1"/>
          <p:nvPr/>
        </p:nvSpPr>
        <p:spPr>
          <a:xfrm>
            <a:off x="1333800" y="938600"/>
            <a:ext cx="64764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Computer vision</a:t>
            </a:r>
            <a:r>
              <a:rPr lang="en" sz="1100"/>
              <a:t> is a field of artificial intelligence that trains computers to interpret and understand the visual world. Using digital images from cameras and videos and </a:t>
            </a:r>
            <a:r>
              <a:rPr b="1" lang="en" sz="1100"/>
              <a:t>deep learning</a:t>
            </a:r>
            <a:r>
              <a:rPr lang="en" sz="1100"/>
              <a:t> models, machines can accurately </a:t>
            </a:r>
            <a:r>
              <a:rPr b="1" lang="en" sz="1100"/>
              <a:t>identify and classify objects</a:t>
            </a:r>
            <a:r>
              <a:rPr lang="en" sz="1100"/>
              <a:t> — and then </a:t>
            </a:r>
            <a:r>
              <a:rPr b="1" lang="en" sz="1100"/>
              <a:t>react</a:t>
            </a:r>
            <a:r>
              <a:rPr lang="en" sz="1100"/>
              <a:t> to what they “see.” </a:t>
            </a:r>
            <a:endParaRPr sz="1100"/>
          </a:p>
        </p:txBody>
      </p:sp>
      <p:pic>
        <p:nvPicPr>
          <p:cNvPr id="154" name="Google Shape;15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93000" y="1821928"/>
            <a:ext cx="4950126" cy="26780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7"/>
          <p:cNvSpPr txBox="1"/>
          <p:nvPr>
            <p:ph type="title"/>
          </p:nvPr>
        </p:nvSpPr>
        <p:spPr>
          <a:xfrm>
            <a:off x="819150" y="2360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Problems</a:t>
            </a:r>
            <a:endParaRPr b="1"/>
          </a:p>
        </p:txBody>
      </p:sp>
      <p:sp>
        <p:nvSpPr>
          <p:cNvPr id="160" name="Google Shape;160;p17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1" name="Google Shape;161;p17"/>
          <p:cNvSpPr txBox="1"/>
          <p:nvPr/>
        </p:nvSpPr>
        <p:spPr>
          <a:xfrm>
            <a:off x="521300" y="2962250"/>
            <a:ext cx="54216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/>
              <a:t>Object orientation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/>
              <a:t>Lighting conditions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/>
              <a:t>Obstruction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/>
              <a:t>…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➔"/>
            </a:pPr>
            <a:r>
              <a:rPr b="1" lang="en"/>
              <a:t>Too many possibilities !</a:t>
            </a:r>
            <a:endParaRPr b="1"/>
          </a:p>
        </p:txBody>
      </p:sp>
      <p:pic>
        <p:nvPicPr>
          <p:cNvPr id="162" name="Google Shape;16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52025" y="1294350"/>
            <a:ext cx="2286201" cy="30482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61825" y="1058025"/>
            <a:ext cx="3511465" cy="1695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8"/>
          <p:cNvSpPr txBox="1"/>
          <p:nvPr>
            <p:ph type="title"/>
          </p:nvPr>
        </p:nvSpPr>
        <p:spPr>
          <a:xfrm>
            <a:off x="819150" y="2360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Potential</a:t>
            </a:r>
            <a:endParaRPr b="1"/>
          </a:p>
        </p:txBody>
      </p:sp>
      <p:sp>
        <p:nvSpPr>
          <p:cNvPr id="169" name="Google Shape;169;p18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0" name="Google Shape;170;p18"/>
          <p:cNvSpPr txBox="1"/>
          <p:nvPr/>
        </p:nvSpPr>
        <p:spPr>
          <a:xfrm>
            <a:off x="609450" y="1748613"/>
            <a:ext cx="79251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/>
              <a:t>Biomédical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/>
              <a:t>Robotics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/>
              <a:t>Airports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/>
              <a:t>Security / Surveillance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/>
              <a:t>Space exploration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/>
              <a:t>Customer experience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/>
              <a:t>...</a:t>
            </a:r>
            <a:endParaRPr/>
          </a:p>
        </p:txBody>
      </p:sp>
      <p:pic>
        <p:nvPicPr>
          <p:cNvPr id="171" name="Google Shape;17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23150" y="1563900"/>
            <a:ext cx="4809275" cy="2709125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18"/>
          <p:cNvSpPr txBox="1"/>
          <p:nvPr/>
        </p:nvSpPr>
        <p:spPr>
          <a:xfrm>
            <a:off x="4297088" y="1114400"/>
            <a:ext cx="346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A86E8"/>
                </a:solidFill>
              </a:rPr>
              <a:t>Behavioral tracking</a:t>
            </a:r>
            <a:endParaRPr b="1">
              <a:solidFill>
                <a:srgbClr val="4A86E8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9"/>
          <p:cNvSpPr txBox="1"/>
          <p:nvPr>
            <p:ph type="title"/>
          </p:nvPr>
        </p:nvSpPr>
        <p:spPr>
          <a:xfrm>
            <a:off x="819150" y="2360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Potential</a:t>
            </a:r>
            <a:endParaRPr b="1"/>
          </a:p>
        </p:txBody>
      </p:sp>
      <p:sp>
        <p:nvSpPr>
          <p:cNvPr id="178" name="Google Shape;178;p19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9" name="Google Shape;179;p19"/>
          <p:cNvSpPr txBox="1"/>
          <p:nvPr/>
        </p:nvSpPr>
        <p:spPr>
          <a:xfrm>
            <a:off x="4297088" y="1114400"/>
            <a:ext cx="346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A86E8"/>
                </a:solidFill>
              </a:rPr>
              <a:t>Healthcare</a:t>
            </a:r>
            <a:endParaRPr b="1">
              <a:solidFill>
                <a:srgbClr val="4A86E8"/>
              </a:solidFill>
            </a:endParaRPr>
          </a:p>
        </p:txBody>
      </p:sp>
      <p:pic>
        <p:nvPicPr>
          <p:cNvPr id="180" name="Google Shape;18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80050" y="1777525"/>
            <a:ext cx="2095500" cy="2095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19"/>
          <p:cNvSpPr txBox="1"/>
          <p:nvPr/>
        </p:nvSpPr>
        <p:spPr>
          <a:xfrm>
            <a:off x="609450" y="1748613"/>
            <a:ext cx="79251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/>
              <a:t>Biomédical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/>
              <a:t>Robotics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/>
              <a:t>Airports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/>
              <a:t>Security / Surveillance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/>
              <a:t>Space exploration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/>
              <a:t>Customer experience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/>
              <a:t>...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0"/>
          <p:cNvSpPr txBox="1"/>
          <p:nvPr>
            <p:ph type="title"/>
          </p:nvPr>
        </p:nvSpPr>
        <p:spPr>
          <a:xfrm>
            <a:off x="819150" y="2360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Potential</a:t>
            </a:r>
            <a:endParaRPr b="1"/>
          </a:p>
        </p:txBody>
      </p:sp>
      <p:sp>
        <p:nvSpPr>
          <p:cNvPr id="187" name="Google Shape;187;p20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8" name="Google Shape;188;p20"/>
          <p:cNvSpPr txBox="1"/>
          <p:nvPr/>
        </p:nvSpPr>
        <p:spPr>
          <a:xfrm>
            <a:off x="4297088" y="1114400"/>
            <a:ext cx="346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A86E8"/>
                </a:solidFill>
              </a:rPr>
              <a:t>Autonomous vehicles</a:t>
            </a:r>
            <a:endParaRPr b="1">
              <a:solidFill>
                <a:srgbClr val="4A86E8"/>
              </a:solidFill>
            </a:endParaRPr>
          </a:p>
        </p:txBody>
      </p:sp>
      <p:pic>
        <p:nvPicPr>
          <p:cNvPr id="189" name="Google Shape;18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46550" y="1601888"/>
            <a:ext cx="4762500" cy="2676525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0"/>
          <p:cNvSpPr txBox="1"/>
          <p:nvPr/>
        </p:nvSpPr>
        <p:spPr>
          <a:xfrm>
            <a:off x="609450" y="1748613"/>
            <a:ext cx="79251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/>
              <a:t>Biomédical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/>
              <a:t>Robotics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/>
              <a:t>Airports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/>
              <a:t>Security / Surveillance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/>
              <a:t>Space exploration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/>
              <a:t>Customer experience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/>
              <a:t>...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1"/>
          <p:cNvSpPr txBox="1"/>
          <p:nvPr>
            <p:ph type="ctrTitle"/>
          </p:nvPr>
        </p:nvSpPr>
        <p:spPr>
          <a:xfrm>
            <a:off x="1888913" y="2226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8761D"/>
                </a:solidFill>
              </a:rPr>
              <a:t>Tasks</a:t>
            </a:r>
            <a:endParaRPr b="1">
              <a:solidFill>
                <a:srgbClr val="38761D"/>
              </a:solidFill>
            </a:endParaRPr>
          </a:p>
        </p:txBody>
      </p:sp>
      <p:sp>
        <p:nvSpPr>
          <p:cNvPr id="196" name="Google Shape;196;p21"/>
          <p:cNvSpPr txBox="1"/>
          <p:nvPr>
            <p:ph idx="1" type="subTitle"/>
          </p:nvPr>
        </p:nvSpPr>
        <p:spPr>
          <a:xfrm>
            <a:off x="1888913" y="14319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9900"/>
                </a:solidFill>
              </a:rPr>
              <a:t>Classification - detection - </a:t>
            </a:r>
            <a:r>
              <a:rPr b="1" lang="en">
                <a:solidFill>
                  <a:srgbClr val="FF9900"/>
                </a:solidFill>
              </a:rPr>
              <a:t>segmentation - creation</a:t>
            </a:r>
            <a:endParaRPr b="1">
              <a:solidFill>
                <a:srgbClr val="FF9900"/>
              </a:solidFill>
            </a:endParaRPr>
          </a:p>
        </p:txBody>
      </p:sp>
      <p:sp>
        <p:nvSpPr>
          <p:cNvPr id="197" name="Google Shape;197;p2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8" name="Google Shape;198;p21"/>
          <p:cNvPicPr preferRelativeResize="0"/>
          <p:nvPr/>
        </p:nvPicPr>
        <p:blipFill rotWithShape="1">
          <a:blip r:embed="rId3">
            <a:alphaModFix/>
          </a:blip>
          <a:srcRect b="0" l="0" r="0" t="18467"/>
          <a:stretch/>
        </p:blipFill>
        <p:spPr>
          <a:xfrm>
            <a:off x="1417425" y="1891600"/>
            <a:ext cx="6304276" cy="2138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86FFFDC6CB8474E8480A3B19E5AA8E7" ma:contentTypeVersion="9" ma:contentTypeDescription="Create a new document." ma:contentTypeScope="" ma:versionID="bd186393e95493ccb2805c758d59e32d">
  <xsd:schema xmlns:xsd="http://www.w3.org/2001/XMLSchema" xmlns:xs="http://www.w3.org/2001/XMLSchema" xmlns:p="http://schemas.microsoft.com/office/2006/metadata/properties" xmlns:ns2="7f687033-cac8-4a25-b03b-934964ae6b44" xmlns:ns3="a58dac28-951a-40a8-9b33-3d412fefaad2" targetNamespace="http://schemas.microsoft.com/office/2006/metadata/properties" ma:root="true" ma:fieldsID="6c3666e970cf3361b7ea996a41073b7a" ns2:_="" ns3:_="">
    <xsd:import namespace="7f687033-cac8-4a25-b03b-934964ae6b44"/>
    <xsd:import namespace="a58dac28-951a-40a8-9b33-3d412fefaad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f687033-cac8-4a25-b03b-934964ae6b4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94a43d38-6610-4186-890e-37907fc4e3f6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58dac28-951a-40a8-9b33-3d412fefaad2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d9677807-4448-4532-a351-8c40bd06f096}" ma:internalName="TaxCatchAll" ma:showField="CatchAllData" ma:web="a58dac28-951a-40a8-9b33-3d412fefaad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a58dac28-951a-40a8-9b33-3d412fefaad2" xsi:nil="true"/>
    <lcf76f155ced4ddcb4097134ff3c332f xmlns="7f687033-cac8-4a25-b03b-934964ae6b44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ED86798D-5314-4E9C-BE75-F6784DF73AFE}"/>
</file>

<file path=customXml/itemProps2.xml><?xml version="1.0" encoding="utf-8"?>
<ds:datastoreItem xmlns:ds="http://schemas.openxmlformats.org/officeDocument/2006/customXml" ds:itemID="{BAA50925-E87E-48FE-9787-538B4C4EE98B}"/>
</file>

<file path=customXml/itemProps3.xml><?xml version="1.0" encoding="utf-8"?>
<ds:datastoreItem xmlns:ds="http://schemas.openxmlformats.org/officeDocument/2006/customXml" ds:itemID="{30D71A6D-EEA1-45E3-AF31-3FFA0CC0ACFF}"/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0x010100486FFFDC6CB8474E8480A3B19E5AA8E7</vt:lpwstr>
  </property>
</Properties>
</file>